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335" r:id="rId2"/>
    <p:sldId id="497" r:id="rId3"/>
    <p:sldId id="597" r:id="rId4"/>
    <p:sldId id="422" r:id="rId5"/>
    <p:sldId id="595" r:id="rId6"/>
    <p:sldId id="598" r:id="rId7"/>
    <p:sldId id="471" r:id="rId8"/>
    <p:sldId id="488" r:id="rId9"/>
    <p:sldId id="507" r:id="rId10"/>
    <p:sldId id="489" r:id="rId11"/>
    <p:sldId id="500" r:id="rId12"/>
    <p:sldId id="490" r:id="rId13"/>
    <p:sldId id="491" r:id="rId14"/>
    <p:sldId id="603" r:id="rId15"/>
    <p:sldId id="599" r:id="rId16"/>
    <p:sldId id="600" r:id="rId17"/>
    <p:sldId id="601" r:id="rId18"/>
    <p:sldId id="602" r:id="rId19"/>
    <p:sldId id="503" r:id="rId20"/>
    <p:sldId id="502" r:id="rId21"/>
    <p:sldId id="608" r:id="rId22"/>
    <p:sldId id="505" r:id="rId23"/>
    <p:sldId id="604" r:id="rId24"/>
    <p:sldId id="605" r:id="rId25"/>
    <p:sldId id="606" r:id="rId26"/>
    <p:sldId id="607" r:id="rId27"/>
    <p:sldId id="506" r:id="rId28"/>
    <p:sldId id="510" r:id="rId29"/>
    <p:sldId id="509" r:id="rId30"/>
    <p:sldId id="508" r:id="rId31"/>
    <p:sldId id="511" r:id="rId32"/>
    <p:sldId id="527" r:id="rId33"/>
    <p:sldId id="539" r:id="rId34"/>
    <p:sldId id="540" r:id="rId35"/>
    <p:sldId id="543" r:id="rId36"/>
    <p:sldId id="541" r:id="rId37"/>
    <p:sldId id="542" r:id="rId38"/>
    <p:sldId id="544" r:id="rId39"/>
    <p:sldId id="545" r:id="rId40"/>
    <p:sldId id="555" r:id="rId41"/>
    <p:sldId id="556" r:id="rId42"/>
    <p:sldId id="538" r:id="rId43"/>
    <p:sldId id="557" r:id="rId44"/>
    <p:sldId id="609" r:id="rId45"/>
    <p:sldId id="558" r:id="rId46"/>
    <p:sldId id="547" r:id="rId47"/>
    <p:sldId id="561" r:id="rId48"/>
    <p:sldId id="559" r:id="rId49"/>
    <p:sldId id="560" r:id="rId50"/>
    <p:sldId id="576" r:id="rId51"/>
    <p:sldId id="562" r:id="rId52"/>
    <p:sldId id="549" r:id="rId53"/>
    <p:sldId id="571" r:id="rId54"/>
    <p:sldId id="563" r:id="rId55"/>
    <p:sldId id="564" r:id="rId56"/>
    <p:sldId id="565" r:id="rId57"/>
    <p:sldId id="568" r:id="rId58"/>
    <p:sldId id="567" r:id="rId59"/>
    <p:sldId id="572" r:id="rId60"/>
    <p:sldId id="573" r:id="rId61"/>
    <p:sldId id="569" r:id="rId62"/>
    <p:sldId id="550" r:id="rId63"/>
    <p:sldId id="551" r:id="rId64"/>
    <p:sldId id="582" r:id="rId65"/>
    <p:sldId id="577" r:id="rId66"/>
    <p:sldId id="584" r:id="rId67"/>
    <p:sldId id="583" r:id="rId68"/>
    <p:sldId id="585" r:id="rId69"/>
    <p:sldId id="590" r:id="rId70"/>
    <p:sldId id="587" r:id="rId71"/>
    <p:sldId id="589" r:id="rId72"/>
    <p:sldId id="594" r:id="rId73"/>
    <p:sldId id="591" r:id="rId74"/>
    <p:sldId id="485" r:id="rId75"/>
    <p:sldId id="482" r:id="rId76"/>
    <p:sldId id="480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200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3836" autoAdjust="0"/>
  </p:normalViewPr>
  <p:slideViewPr>
    <p:cSldViewPr>
      <p:cViewPr varScale="1">
        <p:scale>
          <a:sx n="96" d="100"/>
          <a:sy n="96" d="100"/>
        </p:scale>
        <p:origin x="2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" userId="ee279731db6ad46e" providerId="LiveId" clId="{B8249BE3-ED33-4C0A-8ADC-2E18949B5B16}"/>
    <pc:docChg chg="delSld">
      <pc:chgData name="Jim" userId="ee279731db6ad46e" providerId="LiveId" clId="{B8249BE3-ED33-4C0A-8ADC-2E18949B5B16}" dt="2021-05-19T22:56:07.951" v="0" actId="47"/>
      <pc:docMkLst>
        <pc:docMk/>
      </pc:docMkLst>
      <pc:sldChg chg="del">
        <pc:chgData name="Jim" userId="ee279731db6ad46e" providerId="LiveId" clId="{B8249BE3-ED33-4C0A-8ADC-2E18949B5B16}" dt="2021-05-19T22:56:07.951" v="0" actId="47"/>
        <pc:sldMkLst>
          <pc:docMk/>
          <pc:sldMk cId="204512222" sldId="6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9F6F4-EA74-4023-B1AB-44E632F5828E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BBD11-6068-4D58-BC46-27692E99E1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0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D96C4-681E-41B5-ACB4-1C59AB6B0C81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C381C-7DCA-4103-B600-A1592C5904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03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C381C-7DCA-4103-B600-A1592C59049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1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Types</a:t>
            </a:r>
          </a:p>
          <a:p>
            <a:r>
              <a:rPr lang="en-US" dirty="0"/>
              <a:t>	Service Activity</a:t>
            </a:r>
          </a:p>
          <a:p>
            <a:r>
              <a:rPr lang="en-US" dirty="0"/>
              <a:t>	Fundraiser</a:t>
            </a:r>
          </a:p>
          <a:p>
            <a:r>
              <a:rPr lang="en-US" dirty="0"/>
              <a:t>	Meeting</a:t>
            </a:r>
          </a:p>
          <a:p>
            <a:r>
              <a:rPr lang="en-US" dirty="0"/>
              <a:t>	Donation</a:t>
            </a:r>
          </a:p>
          <a:p>
            <a:r>
              <a:rPr lang="en-US" dirty="0"/>
              <a:t>Causes</a:t>
            </a:r>
          </a:p>
          <a:p>
            <a:r>
              <a:rPr lang="en-US" dirty="0"/>
              <a:t>	Hunger</a:t>
            </a:r>
          </a:p>
          <a:p>
            <a:r>
              <a:rPr lang="en-US" dirty="0"/>
              <a:t>	Environment</a:t>
            </a:r>
          </a:p>
          <a:p>
            <a:r>
              <a:rPr lang="en-US" dirty="0"/>
              <a:t>	Childhood Cancer</a:t>
            </a:r>
          </a:p>
          <a:p>
            <a:r>
              <a:rPr lang="en-US" dirty="0"/>
              <a:t>	Diabetes</a:t>
            </a:r>
          </a:p>
          <a:p>
            <a:r>
              <a:rPr lang="en-US" dirty="0"/>
              <a:t>	Vision</a:t>
            </a:r>
          </a:p>
          <a:p>
            <a:r>
              <a:rPr lang="en-US" dirty="0"/>
              <a:t>	Other</a:t>
            </a:r>
          </a:p>
          <a:p>
            <a:r>
              <a:rPr lang="en-US" dirty="0"/>
              <a:t>Additional METRICS 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C381C-7DCA-4103-B600-A1592C59049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0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C381C-7DCA-4103-B600-A1592C59049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5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C381C-7DCA-4103-B600-A1592C59049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6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C381C-7DCA-4103-B600-A1592C59049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1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C381C-7DCA-4103-B600-A1592C59049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can REPORT:</a:t>
            </a:r>
          </a:p>
          <a:p>
            <a:r>
              <a:rPr lang="en-US" dirty="0"/>
              <a:t>	Secretary, </a:t>
            </a:r>
          </a:p>
          <a:p>
            <a:r>
              <a:rPr lang="en-US" dirty="0"/>
              <a:t>	President, </a:t>
            </a:r>
          </a:p>
          <a:p>
            <a:r>
              <a:rPr lang="en-US" dirty="0"/>
              <a:t>	Club Service Chair, </a:t>
            </a:r>
          </a:p>
          <a:p>
            <a:r>
              <a:rPr lang="en-US" dirty="0"/>
              <a:t>	Club Administrator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C381C-7DCA-4103-B600-A1592C59049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8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MULTI-PAGE STEP BY STEP PROCESS</a:t>
            </a:r>
          </a:p>
          <a:p>
            <a:r>
              <a:rPr lang="en-US" dirty="0"/>
              <a:t>PROVIDES HELP BOXES TO EXPLAIN WHAT YOU ARE PLANNING</a:t>
            </a:r>
          </a:p>
          <a:p>
            <a:endParaRPr lang="en-US" dirty="0"/>
          </a:p>
          <a:p>
            <a:r>
              <a:rPr lang="en-US" dirty="0"/>
              <a:t>Activity Types</a:t>
            </a:r>
          </a:p>
          <a:p>
            <a:r>
              <a:rPr lang="en-US" dirty="0"/>
              <a:t>	Service Activity</a:t>
            </a:r>
          </a:p>
          <a:p>
            <a:r>
              <a:rPr lang="en-US" dirty="0"/>
              <a:t>	Fundraiser</a:t>
            </a:r>
          </a:p>
          <a:p>
            <a:r>
              <a:rPr lang="en-US" dirty="0"/>
              <a:t>	Meeting</a:t>
            </a:r>
          </a:p>
          <a:p>
            <a:r>
              <a:rPr lang="en-US" dirty="0"/>
              <a:t>	Donation</a:t>
            </a:r>
          </a:p>
          <a:p>
            <a:r>
              <a:rPr lang="en-US" dirty="0"/>
              <a:t>Causes</a:t>
            </a:r>
          </a:p>
          <a:p>
            <a:r>
              <a:rPr lang="en-US" dirty="0"/>
              <a:t>	Hunger</a:t>
            </a:r>
          </a:p>
          <a:p>
            <a:r>
              <a:rPr lang="en-US" dirty="0"/>
              <a:t>	Environment</a:t>
            </a:r>
          </a:p>
          <a:p>
            <a:r>
              <a:rPr lang="en-US" dirty="0"/>
              <a:t>	Childhood Cancer</a:t>
            </a:r>
          </a:p>
          <a:p>
            <a:r>
              <a:rPr lang="en-US" dirty="0"/>
              <a:t>	Diabetes</a:t>
            </a:r>
          </a:p>
          <a:p>
            <a:r>
              <a:rPr lang="en-US" dirty="0"/>
              <a:t>	Vision</a:t>
            </a:r>
          </a:p>
          <a:p>
            <a:r>
              <a:rPr lang="en-US" dirty="0"/>
              <a:t>	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C381C-7DCA-4103-B600-A1592C59049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7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MULTI-PAGE STEP BY STEP PROCESS</a:t>
            </a:r>
          </a:p>
          <a:p>
            <a:r>
              <a:rPr lang="en-US" dirty="0"/>
              <a:t>PROVIDES HELP BOXES TO EXPLAIN WHAT YOU ARE PLANNING</a:t>
            </a:r>
          </a:p>
          <a:p>
            <a:endParaRPr lang="en-US" dirty="0"/>
          </a:p>
          <a:p>
            <a:r>
              <a:rPr lang="en-US" dirty="0"/>
              <a:t>Activity Types</a:t>
            </a:r>
          </a:p>
          <a:p>
            <a:r>
              <a:rPr lang="en-US" dirty="0"/>
              <a:t>	Service Activity</a:t>
            </a:r>
          </a:p>
          <a:p>
            <a:r>
              <a:rPr lang="en-US" dirty="0"/>
              <a:t>	Fundraiser</a:t>
            </a:r>
          </a:p>
          <a:p>
            <a:r>
              <a:rPr lang="en-US" dirty="0"/>
              <a:t>	Meeting</a:t>
            </a:r>
          </a:p>
          <a:p>
            <a:r>
              <a:rPr lang="en-US" dirty="0"/>
              <a:t>	Donation</a:t>
            </a:r>
          </a:p>
          <a:p>
            <a:r>
              <a:rPr lang="en-US" dirty="0"/>
              <a:t>Causes</a:t>
            </a:r>
          </a:p>
          <a:p>
            <a:r>
              <a:rPr lang="en-US" dirty="0"/>
              <a:t>	Hunger</a:t>
            </a:r>
          </a:p>
          <a:p>
            <a:r>
              <a:rPr lang="en-US" dirty="0"/>
              <a:t>	Environment</a:t>
            </a:r>
          </a:p>
          <a:p>
            <a:r>
              <a:rPr lang="en-US" dirty="0"/>
              <a:t>	Childhood Cancer</a:t>
            </a:r>
          </a:p>
          <a:p>
            <a:r>
              <a:rPr lang="en-US" dirty="0"/>
              <a:t>	Diabetes</a:t>
            </a:r>
          </a:p>
          <a:p>
            <a:r>
              <a:rPr lang="en-US" dirty="0"/>
              <a:t>	Vision</a:t>
            </a:r>
          </a:p>
          <a:p>
            <a:r>
              <a:rPr lang="en-US" dirty="0"/>
              <a:t>	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C381C-7DCA-4103-B600-A1592C59049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5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TO BE A MULTI-PAGED PROCESS SIMILAR TO PLANNING AN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C381C-7DCA-4103-B600-A1592C59049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F78D-D02F-4825-A29A-A22B4F580716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BBCD-5C55-47A7-842D-3255CBBA20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realphilippines.com/2019/01/millennial-bitternes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stock.com/free-photos/business-man-working-laptop-computer-office-49761481" TargetMode="Externa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at-is-facebook-fan-frida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at-is-facebook-fan-frida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-color-LionLogo_thum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5603987"/>
            <a:ext cx="914400" cy="865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1" y="36576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The Future of Reporting is Here</a:t>
            </a:r>
          </a:p>
          <a:p>
            <a:pPr algn="ctr"/>
            <a:r>
              <a:rPr lang="en-US" sz="5400" b="1" dirty="0"/>
              <a:t>MyLCI &amp; MyLion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401" y="6477000"/>
            <a:ext cx="76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2:30</a:t>
            </a:r>
          </a:p>
        </p:txBody>
      </p:sp>
      <p:pic>
        <p:nvPicPr>
          <p:cNvPr id="8" name="Picture 7" descr="2-color-LionLogo_thum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5634113"/>
            <a:ext cx="914400" cy="865632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47C64400-0EE5-4EB2-93A3-776F53159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728" y="588573"/>
            <a:ext cx="2062544" cy="31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2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44036" y="0"/>
            <a:ext cx="8455925" cy="101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Early Computer 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054773"/>
            <a:ext cx="7924799" cy="1447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Went live around 2005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Option of a web-based reporting/tracking of </a:t>
            </a:r>
            <a:r>
              <a:rPr lang="en-US" sz="2800" u="sng" dirty="0"/>
              <a:t>Membership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Activity reporting was still done by paper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1119" y="1372502"/>
            <a:ext cx="7618962" cy="475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WMMR for </a:t>
            </a:r>
            <a:r>
              <a:rPr lang="en-US" sz="4000" u="sng" dirty="0"/>
              <a:t>Membership</a:t>
            </a:r>
            <a:r>
              <a:rPr lang="en-US" sz="4000" dirty="0"/>
              <a:t> Reporting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831503-DCAA-4989-9EA8-B03B6F616C3F}"/>
              </a:ext>
            </a:extLst>
          </p:cNvPr>
          <p:cNvSpPr txBox="1">
            <a:spLocks/>
          </p:cNvSpPr>
          <p:nvPr/>
        </p:nvSpPr>
        <p:spPr>
          <a:xfrm>
            <a:off x="762517" y="3727572"/>
            <a:ext cx="7618962" cy="475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WMMR added </a:t>
            </a:r>
            <a:r>
              <a:rPr lang="en-US" sz="4000" u="sng" dirty="0"/>
              <a:t>Activity</a:t>
            </a:r>
            <a:r>
              <a:rPr lang="en-US" sz="4000" dirty="0"/>
              <a:t> Reporting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E1DC78-CA52-4241-A9FA-6460934AD1BA}"/>
              </a:ext>
            </a:extLst>
          </p:cNvPr>
          <p:cNvSpPr txBox="1">
            <a:spLocks/>
          </p:cNvSpPr>
          <p:nvPr/>
        </p:nvSpPr>
        <p:spPr>
          <a:xfrm>
            <a:off x="629478" y="4075482"/>
            <a:ext cx="7924799" cy="1868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Went live around 2010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Allowed for web-based reporting/tracking of </a:t>
            </a:r>
            <a:r>
              <a:rPr lang="en-US" sz="2800" u="sng" dirty="0"/>
              <a:t>Activities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LCI stopped recording paper reports</a:t>
            </a:r>
          </a:p>
        </p:txBody>
      </p:sp>
    </p:spTree>
    <p:extLst>
      <p:ext uri="{BB962C8B-B14F-4D97-AF65-F5344CB8AC3E}">
        <p14:creationId xmlns:p14="http://schemas.microsoft.com/office/powerpoint/2010/main" val="25594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44036" y="133203"/>
            <a:ext cx="8455925" cy="1771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Apps &amp; Advanced  Computer 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573839"/>
            <a:ext cx="7924799" cy="1824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Rolled out at LCI Conv. 2017 in Chicago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Allowed for planning, reporting, and viewing Activities on a phone app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Unfortunately – many bugs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517" y="1983554"/>
            <a:ext cx="7618962" cy="475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MyLion App on your phone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831503-DCAA-4989-9EA8-B03B6F616C3F}"/>
              </a:ext>
            </a:extLst>
          </p:cNvPr>
          <p:cNvSpPr txBox="1">
            <a:spLocks/>
          </p:cNvSpPr>
          <p:nvPr/>
        </p:nvSpPr>
        <p:spPr>
          <a:xfrm>
            <a:off x="762517" y="4378934"/>
            <a:ext cx="7618962" cy="475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MyLion Web-based developed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E1DC78-CA52-4241-A9FA-6460934AD1BA}"/>
              </a:ext>
            </a:extLst>
          </p:cNvPr>
          <p:cNvSpPr txBox="1">
            <a:spLocks/>
          </p:cNvSpPr>
          <p:nvPr/>
        </p:nvSpPr>
        <p:spPr>
          <a:xfrm>
            <a:off x="632791" y="4775248"/>
            <a:ext cx="7924799" cy="1824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Rolled out at LCI Conv. 2018 in Las Vegas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Allowed for web-based planning, reporting, and metrics searching of Activities using the internet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2800" dirty="0"/>
              <a:t>Activity reporting was removed from MyLCI</a:t>
            </a:r>
          </a:p>
        </p:txBody>
      </p:sp>
    </p:spTree>
    <p:extLst>
      <p:ext uri="{BB962C8B-B14F-4D97-AF65-F5344CB8AC3E}">
        <p14:creationId xmlns:p14="http://schemas.microsoft.com/office/powerpoint/2010/main" val="28982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8964" y="358255"/>
            <a:ext cx="731974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What Are The Current Tools?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6438" y="2286000"/>
            <a:ext cx="7924799" cy="2979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US" b="1" dirty="0"/>
              <a:t>MyLCI</a:t>
            </a:r>
            <a:r>
              <a:rPr lang="en-US" dirty="0"/>
              <a:t> – Membership reporting/records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b="1" dirty="0"/>
              <a:t>MyLion</a:t>
            </a:r>
            <a:r>
              <a:rPr lang="en-US" dirty="0"/>
              <a:t> – Activity reporting/records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8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D44CAA-1877-4C0B-972D-3D7815A85C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8"/>
          <a:stretch/>
        </p:blipFill>
        <p:spPr>
          <a:xfrm>
            <a:off x="1443104" y="2284631"/>
            <a:ext cx="6155785" cy="41160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Registering To Use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5703" y="1080736"/>
            <a:ext cx="7319749" cy="1171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Any Lion can register to enter the Member Portal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E2DB1-79C0-46C2-846A-0A0D56FFDFA4}"/>
              </a:ext>
            </a:extLst>
          </p:cNvPr>
          <p:cNvSpPr txBox="1"/>
          <p:nvPr/>
        </p:nvSpPr>
        <p:spPr>
          <a:xfrm rot="21064007">
            <a:off x="1737166" y="3450114"/>
            <a:ext cx="281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www.lionsclubs.org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4797245" y="2552699"/>
            <a:ext cx="9144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477103-4E4C-419B-9120-092F31A64428}"/>
              </a:ext>
            </a:extLst>
          </p:cNvPr>
          <p:cNvSpPr/>
          <p:nvPr/>
        </p:nvSpPr>
        <p:spPr>
          <a:xfrm>
            <a:off x="7239000" y="2899669"/>
            <a:ext cx="554513" cy="334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125" y="1014909"/>
            <a:ext cx="73197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Member Portal log-in page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7DBEC-4546-4F11-95D2-CFD7925097C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126" y="1731644"/>
            <a:ext cx="7319748" cy="4271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3734440" y="5334000"/>
            <a:ext cx="1142360" cy="509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1A9223-0149-4554-98A8-DCED8031DD56}"/>
              </a:ext>
            </a:extLst>
          </p:cNvPr>
          <p:cNvSpPr/>
          <p:nvPr/>
        </p:nvSpPr>
        <p:spPr>
          <a:xfrm>
            <a:off x="6019800" y="3505200"/>
            <a:ext cx="1142360" cy="432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125" y="914400"/>
            <a:ext cx="7319749" cy="1194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Member Portal log-in page,</a:t>
            </a:r>
          </a:p>
          <a:p>
            <a:r>
              <a:rPr lang="en-US" sz="4000" b="1" u="sng" dirty="0"/>
              <a:t>IF</a:t>
            </a:r>
            <a:r>
              <a:rPr lang="en-US" sz="4000" dirty="0"/>
              <a:t> you know your member ID #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199C2-99A5-42C6-9F6E-B79C84DFB7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540" y="2289379"/>
            <a:ext cx="7086600" cy="35814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5105400" y="4495800"/>
            <a:ext cx="14478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15725E-CBD1-4153-A3EB-98A1EBB9E3D5}"/>
              </a:ext>
            </a:extLst>
          </p:cNvPr>
          <p:cNvSpPr/>
          <p:nvPr/>
        </p:nvSpPr>
        <p:spPr>
          <a:xfrm>
            <a:off x="5105400" y="3979760"/>
            <a:ext cx="9144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97BA0E-79EA-4CD6-B7E9-0A02F2B44CD0}"/>
              </a:ext>
            </a:extLst>
          </p:cNvPr>
          <p:cNvSpPr/>
          <p:nvPr/>
        </p:nvSpPr>
        <p:spPr>
          <a:xfrm>
            <a:off x="5105400" y="3463721"/>
            <a:ext cx="9144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8C51A2-BC51-4A71-8803-7770D4A1C7E5}"/>
              </a:ext>
            </a:extLst>
          </p:cNvPr>
          <p:cNvSpPr/>
          <p:nvPr/>
        </p:nvSpPr>
        <p:spPr>
          <a:xfrm>
            <a:off x="5486400" y="5396485"/>
            <a:ext cx="14478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125" y="1014909"/>
            <a:ext cx="73197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Member Portal log-in page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9381B7-46A1-4BCE-887B-50F13E6EA1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770" y="1713409"/>
            <a:ext cx="7240458" cy="3709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B8762-779F-43C6-94B0-7DEA4DE19A8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44" y="5576391"/>
            <a:ext cx="5553710" cy="533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5964554" y="5576391"/>
            <a:ext cx="1405254" cy="533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125" y="1014909"/>
            <a:ext cx="73197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Member Portal log-in page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A4812A-DBAC-42F9-87E3-04AD2C1125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9483" y="1700709"/>
            <a:ext cx="5745032" cy="3759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34C36B-C246-41F9-BF3B-723A01DEBEC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7665" y="5843090"/>
            <a:ext cx="3562350" cy="514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5791200" y="5079656"/>
            <a:ext cx="9144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12EA3D-FEE1-45E2-9D7F-D5A21CF1208A}"/>
              </a:ext>
            </a:extLst>
          </p:cNvPr>
          <p:cNvSpPr/>
          <p:nvPr/>
        </p:nvSpPr>
        <p:spPr>
          <a:xfrm>
            <a:off x="5502915" y="5951559"/>
            <a:ext cx="9144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B08F04-4B93-429E-9942-484CFCA441C7}"/>
              </a:ext>
            </a:extLst>
          </p:cNvPr>
          <p:cNvSpPr/>
          <p:nvPr/>
        </p:nvSpPr>
        <p:spPr>
          <a:xfrm>
            <a:off x="4114799" y="3390182"/>
            <a:ext cx="9144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125" y="1014909"/>
            <a:ext cx="73197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Member Portal log-in page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1EA07-5624-4A0C-B020-81412F9CD8F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896084"/>
            <a:ext cx="5945057" cy="3972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F21B52-D8A0-4A35-9212-9E2DDB9FCBE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7400" y="6005392"/>
            <a:ext cx="4507229" cy="633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1371600" y="3733800"/>
            <a:ext cx="5193029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FA66FE-BA38-4058-A8C8-D8A8537AAAF9}"/>
              </a:ext>
            </a:extLst>
          </p:cNvPr>
          <p:cNvSpPr/>
          <p:nvPr/>
        </p:nvSpPr>
        <p:spPr>
          <a:xfrm>
            <a:off x="1543792" y="3077797"/>
            <a:ext cx="147254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1D449C-7624-4728-8E15-743FFD456296}"/>
              </a:ext>
            </a:extLst>
          </p:cNvPr>
          <p:cNvSpPr/>
          <p:nvPr/>
        </p:nvSpPr>
        <p:spPr>
          <a:xfrm>
            <a:off x="5650229" y="6219109"/>
            <a:ext cx="9144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697407-BDA4-47DC-AA97-7D61C75E79C2}"/>
              </a:ext>
            </a:extLst>
          </p:cNvPr>
          <p:cNvSpPr/>
          <p:nvPr/>
        </p:nvSpPr>
        <p:spPr>
          <a:xfrm>
            <a:off x="1441862" y="5319876"/>
            <a:ext cx="838200" cy="6170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DACE5D-D440-46EE-BAE5-A0AE00ABB687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29849-2CB7-40EB-A7BD-9B524C1FCBE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676400"/>
            <a:ext cx="609600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4153540" y="4572000"/>
            <a:ext cx="990599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8965" y="145430"/>
            <a:ext cx="731974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/>
              <a:t>What emblem does your club use?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3D32CD5-5D7E-4528-B79E-84C77522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9198"/>
            <a:ext cx="2797625" cy="2283176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94FC848E-FE9B-420C-885E-9BC2E976D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721177"/>
            <a:ext cx="2098971" cy="1943313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65577FE-B0D3-441D-A7D6-4A79A4C78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243" y="1631272"/>
            <a:ext cx="2145017" cy="2004224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01D7301-5137-4FD4-A306-4D20701387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433" y="3824511"/>
            <a:ext cx="2268116" cy="21471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EA43761-BEBA-4897-8BF5-B8777989E737}"/>
              </a:ext>
            </a:extLst>
          </p:cNvPr>
          <p:cNvSpPr txBox="1">
            <a:spLocks/>
          </p:cNvSpPr>
          <p:nvPr/>
        </p:nvSpPr>
        <p:spPr>
          <a:xfrm>
            <a:off x="368300" y="4503341"/>
            <a:ext cx="2971800" cy="1080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The official Lions Emblem/Logo </a:t>
            </a:r>
            <a:r>
              <a:rPr lang="en-US" sz="2800" u="sng" dirty="0"/>
              <a:t>since 2008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DB559D2-9035-4EED-8301-5CD38AB97985}"/>
              </a:ext>
            </a:extLst>
          </p:cNvPr>
          <p:cNvSpPr txBox="1">
            <a:spLocks/>
          </p:cNvSpPr>
          <p:nvPr/>
        </p:nvSpPr>
        <p:spPr>
          <a:xfrm>
            <a:off x="5925933" y="4212286"/>
            <a:ext cx="2971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Should be used on all advertising, clothing, correspondence, etc.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8DA0574-ADDE-4042-856B-218C67BEF039}"/>
              </a:ext>
            </a:extLst>
          </p:cNvPr>
          <p:cNvSpPr txBox="1">
            <a:spLocks/>
          </p:cNvSpPr>
          <p:nvPr/>
        </p:nvSpPr>
        <p:spPr>
          <a:xfrm>
            <a:off x="1809007" y="5788033"/>
            <a:ext cx="5525986" cy="1024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Can be downloaded from the LCI website,</a:t>
            </a:r>
          </a:p>
          <a:p>
            <a:r>
              <a:rPr lang="en-US" sz="2400" dirty="0"/>
              <a:t>search “Logos and Emblems”</a:t>
            </a:r>
          </a:p>
        </p:txBody>
      </p:sp>
      <p:sp>
        <p:nvSpPr>
          <p:cNvPr id="22" name="&quot;No&quot; Symbol 1">
            <a:extLst>
              <a:ext uri="{FF2B5EF4-FFF2-40B4-BE49-F238E27FC236}">
                <a16:creationId xmlns:a16="http://schemas.microsoft.com/office/drawing/2014/main" id="{7E94451A-E459-4D03-A409-3488ED541199}"/>
              </a:ext>
            </a:extLst>
          </p:cNvPr>
          <p:cNvSpPr/>
          <p:nvPr/>
        </p:nvSpPr>
        <p:spPr>
          <a:xfrm>
            <a:off x="381000" y="1447800"/>
            <a:ext cx="2209800" cy="2283176"/>
          </a:xfrm>
          <a:prstGeom prst="noSmoking">
            <a:avLst>
              <a:gd name="adj" fmla="val 2713"/>
            </a:avLst>
          </a:prstGeom>
          <a:solidFill>
            <a:srgbClr val="D2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&quot;No&quot; Symbol 1">
            <a:extLst>
              <a:ext uri="{FF2B5EF4-FFF2-40B4-BE49-F238E27FC236}">
                <a16:creationId xmlns:a16="http://schemas.microsoft.com/office/drawing/2014/main" id="{4B1A8458-5CCD-4ABD-BB03-B3BD0374DE26}"/>
              </a:ext>
            </a:extLst>
          </p:cNvPr>
          <p:cNvSpPr/>
          <p:nvPr/>
        </p:nvSpPr>
        <p:spPr>
          <a:xfrm>
            <a:off x="3429000" y="1509132"/>
            <a:ext cx="2209800" cy="2283176"/>
          </a:xfrm>
          <a:prstGeom prst="noSmoking">
            <a:avLst>
              <a:gd name="adj" fmla="val 2713"/>
            </a:avLst>
          </a:prstGeom>
          <a:solidFill>
            <a:srgbClr val="D2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&quot;No&quot; Symbol 1">
            <a:extLst>
              <a:ext uri="{FF2B5EF4-FFF2-40B4-BE49-F238E27FC236}">
                <a16:creationId xmlns:a16="http://schemas.microsoft.com/office/drawing/2014/main" id="{D63B420C-9D9A-41BF-AB33-C6060C6BCCC1}"/>
              </a:ext>
            </a:extLst>
          </p:cNvPr>
          <p:cNvSpPr/>
          <p:nvPr/>
        </p:nvSpPr>
        <p:spPr>
          <a:xfrm>
            <a:off x="6400800" y="1447800"/>
            <a:ext cx="2209800" cy="2283176"/>
          </a:xfrm>
          <a:prstGeom prst="noSmoking">
            <a:avLst>
              <a:gd name="adj" fmla="val 2713"/>
            </a:avLst>
          </a:prstGeom>
          <a:solidFill>
            <a:srgbClr val="D2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125" y="1014909"/>
            <a:ext cx="73197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Member Portal log-in page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7DBEC-4546-4F11-95D2-CFD7925097C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126" y="1731644"/>
            <a:ext cx="7319748" cy="4271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3734440" y="5334000"/>
            <a:ext cx="1142360" cy="509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585154-5EDC-4651-8F32-ECD8A9283F18}"/>
              </a:ext>
            </a:extLst>
          </p:cNvPr>
          <p:cNvSpPr/>
          <p:nvPr/>
        </p:nvSpPr>
        <p:spPr>
          <a:xfrm>
            <a:off x="2833080" y="3300176"/>
            <a:ext cx="147254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27C2B0-19E2-4B8A-BB64-AFCA1C58B627}"/>
              </a:ext>
            </a:extLst>
          </p:cNvPr>
          <p:cNvSpPr/>
          <p:nvPr/>
        </p:nvSpPr>
        <p:spPr>
          <a:xfrm>
            <a:off x="2833080" y="3962400"/>
            <a:ext cx="147254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The Member Portal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5703" y="914400"/>
            <a:ext cx="7319749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Your “gateway” to the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E5330-CD8D-4961-9164-B5B5F6B7B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177" y="1708880"/>
            <a:ext cx="7162800" cy="466861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7EFB6D0-05F9-4EAB-943D-EE9B38727A77}"/>
              </a:ext>
            </a:extLst>
          </p:cNvPr>
          <p:cNvSpPr/>
          <p:nvPr/>
        </p:nvSpPr>
        <p:spPr>
          <a:xfrm>
            <a:off x="990600" y="1718819"/>
            <a:ext cx="1303310" cy="6394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AC5C3C-F4E3-47DC-BAAB-A4CF594BD6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2284732"/>
            <a:ext cx="70104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841" y="1014909"/>
            <a:ext cx="830515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If you do </a:t>
            </a:r>
            <a:r>
              <a:rPr lang="en-US" sz="4000" b="1" u="sng" dirty="0"/>
              <a:t>NOT</a:t>
            </a:r>
            <a:r>
              <a:rPr lang="en-US" sz="4000" dirty="0"/>
              <a:t> know your Member ID #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4843497" y="3429000"/>
            <a:ext cx="1524000" cy="609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B5CB51-77DA-49A8-BB37-2E3FE501FD82}"/>
              </a:ext>
            </a:extLst>
          </p:cNvPr>
          <p:cNvSpPr/>
          <p:nvPr/>
        </p:nvSpPr>
        <p:spPr>
          <a:xfrm>
            <a:off x="4871206" y="4038599"/>
            <a:ext cx="1524000" cy="584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51DE8A-AC8D-4FF4-B9B6-42F3D50470C2}"/>
              </a:ext>
            </a:extLst>
          </p:cNvPr>
          <p:cNvSpPr/>
          <p:nvPr/>
        </p:nvSpPr>
        <p:spPr>
          <a:xfrm>
            <a:off x="5181600" y="5367797"/>
            <a:ext cx="1524000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13716-3FB2-4304-9D9D-5BA7C4C009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899" y="1575890"/>
            <a:ext cx="61722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125" y="1014909"/>
            <a:ext cx="73197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Do NOT know your Member ID #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1066800" y="3440875"/>
            <a:ext cx="6172200" cy="1219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10069D-7A0B-4155-BAF9-99697E28C822}"/>
              </a:ext>
            </a:extLst>
          </p:cNvPr>
          <p:cNvSpPr/>
          <p:nvPr/>
        </p:nvSpPr>
        <p:spPr>
          <a:xfrm>
            <a:off x="6096000" y="5000758"/>
            <a:ext cx="1562099" cy="6623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1F8A53-EE35-458A-93FC-030748549E8A}"/>
              </a:ext>
            </a:extLst>
          </p:cNvPr>
          <p:cNvSpPr/>
          <p:nvPr/>
        </p:nvSpPr>
        <p:spPr>
          <a:xfrm>
            <a:off x="2899333" y="4022069"/>
            <a:ext cx="990599" cy="381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963FF-BF1C-4711-AE47-4CD92F211D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1828800"/>
            <a:ext cx="6172200" cy="4014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125" y="1014909"/>
            <a:ext cx="73197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Do NOT know your Member ID #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1543792" y="4462978"/>
            <a:ext cx="1524000" cy="990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765FE0-C2E8-4BB2-99D8-DB7A8CAA3B17}"/>
              </a:ext>
            </a:extLst>
          </p:cNvPr>
          <p:cNvSpPr/>
          <p:nvPr/>
        </p:nvSpPr>
        <p:spPr>
          <a:xfrm>
            <a:off x="6172200" y="5334000"/>
            <a:ext cx="1543792" cy="509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9837D6-E1F7-4E75-AB06-1F77CCD39F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828800"/>
            <a:ext cx="60198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125" y="1014909"/>
            <a:ext cx="73197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Do NOT know your Member ID #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1219200" y="4754196"/>
            <a:ext cx="4001140" cy="990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1F2835-E653-471D-80D8-1F06D7AA5DE5}"/>
              </a:ext>
            </a:extLst>
          </p:cNvPr>
          <p:cNvSpPr/>
          <p:nvPr/>
        </p:nvSpPr>
        <p:spPr>
          <a:xfrm>
            <a:off x="6079177" y="5619677"/>
            <a:ext cx="1543792" cy="509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D5FD8-6B0C-4CAC-991A-0738CB054C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2738" y="1700709"/>
            <a:ext cx="5450062" cy="4623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2125" y="1014909"/>
            <a:ext cx="73197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Do NOT know your Member ID #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F087E9-0376-44A0-9615-5D03FA0434E9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Registering To Use Tools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49E96F-252B-4384-B870-3C7441312CDC}"/>
              </a:ext>
            </a:extLst>
          </p:cNvPr>
          <p:cNvSpPr/>
          <p:nvPr/>
        </p:nvSpPr>
        <p:spPr>
          <a:xfrm>
            <a:off x="761823" y="3810102"/>
            <a:ext cx="5564060" cy="990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765FE0-C2E8-4BB2-99D8-DB7A8CAA3B17}"/>
              </a:ext>
            </a:extLst>
          </p:cNvPr>
          <p:cNvSpPr/>
          <p:nvPr/>
        </p:nvSpPr>
        <p:spPr>
          <a:xfrm>
            <a:off x="6016007" y="5791200"/>
            <a:ext cx="1155699" cy="533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E057D7-27F7-4B9E-8D82-5E0D4809E432}"/>
              </a:ext>
            </a:extLst>
          </p:cNvPr>
          <p:cNvSpPr/>
          <p:nvPr/>
        </p:nvSpPr>
        <p:spPr>
          <a:xfrm>
            <a:off x="1688988" y="2969864"/>
            <a:ext cx="2959212" cy="3955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AFAF1B-9BEB-4EC1-BE03-1EE0AB17F7E4}"/>
              </a:ext>
            </a:extLst>
          </p:cNvPr>
          <p:cNvSpPr/>
          <p:nvPr/>
        </p:nvSpPr>
        <p:spPr>
          <a:xfrm>
            <a:off x="1295400" y="4825442"/>
            <a:ext cx="4343400" cy="990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277FBFF-FBF4-44A1-AC6E-E14031CBD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644" y="1722799"/>
            <a:ext cx="7653566" cy="498848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The Member Portal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5703" y="914400"/>
            <a:ext cx="7319749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Your “gateway” to the tools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477103-4E4C-419B-9120-092F31A64428}"/>
              </a:ext>
            </a:extLst>
          </p:cNvPr>
          <p:cNvSpPr/>
          <p:nvPr/>
        </p:nvSpPr>
        <p:spPr>
          <a:xfrm>
            <a:off x="5867400" y="2362200"/>
            <a:ext cx="609600" cy="639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B4B7B5-31F1-43FC-B650-0EEB142A9563}"/>
              </a:ext>
            </a:extLst>
          </p:cNvPr>
          <p:cNvSpPr/>
          <p:nvPr/>
        </p:nvSpPr>
        <p:spPr>
          <a:xfrm>
            <a:off x="4925166" y="2347299"/>
            <a:ext cx="609600" cy="639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E148C9-5492-4B58-929C-777F92299BFA}"/>
              </a:ext>
            </a:extLst>
          </p:cNvPr>
          <p:cNvSpPr/>
          <p:nvPr/>
        </p:nvSpPr>
        <p:spPr>
          <a:xfrm>
            <a:off x="3998066" y="2347299"/>
            <a:ext cx="609600" cy="639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4F3147-63B4-490C-BEB2-46D33F124D7C}"/>
              </a:ext>
            </a:extLst>
          </p:cNvPr>
          <p:cNvSpPr/>
          <p:nvPr/>
        </p:nvSpPr>
        <p:spPr>
          <a:xfrm>
            <a:off x="3067315" y="2347299"/>
            <a:ext cx="609600" cy="639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1AF909-5D82-4CC5-A3D9-031C37A5510A}"/>
              </a:ext>
            </a:extLst>
          </p:cNvPr>
          <p:cNvSpPr/>
          <p:nvPr/>
        </p:nvSpPr>
        <p:spPr>
          <a:xfrm>
            <a:off x="2123864" y="2353648"/>
            <a:ext cx="609600" cy="639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EFB6D0-05F9-4EAB-943D-EE9B38727A77}"/>
              </a:ext>
            </a:extLst>
          </p:cNvPr>
          <p:cNvSpPr/>
          <p:nvPr/>
        </p:nvSpPr>
        <p:spPr>
          <a:xfrm>
            <a:off x="842342" y="1791816"/>
            <a:ext cx="1303310" cy="6394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2C6B90-65F5-4F6D-AD32-F5670304EF89}"/>
              </a:ext>
            </a:extLst>
          </p:cNvPr>
          <p:cNvSpPr/>
          <p:nvPr/>
        </p:nvSpPr>
        <p:spPr>
          <a:xfrm>
            <a:off x="6781800" y="5257800"/>
            <a:ext cx="1023348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ECD73D16-3300-4160-9D09-A49B4C280466}"/>
              </a:ext>
            </a:extLst>
          </p:cNvPr>
          <p:cNvSpPr/>
          <p:nvPr/>
        </p:nvSpPr>
        <p:spPr>
          <a:xfrm>
            <a:off x="6781800" y="2362199"/>
            <a:ext cx="629866" cy="647699"/>
          </a:xfrm>
          <a:prstGeom prst="noSmoking">
            <a:avLst>
              <a:gd name="adj" fmla="val 10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9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072FF6-C95D-4416-8A09-0E5DC33AB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922" y="1752600"/>
            <a:ext cx="6992156" cy="45573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The Member Portal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5703" y="914400"/>
            <a:ext cx="7319749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Your “gateway” to the tools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8AAFF9-FA0B-44E5-9AD2-0D9A222A7E18}"/>
              </a:ext>
            </a:extLst>
          </p:cNvPr>
          <p:cNvSpPr/>
          <p:nvPr/>
        </p:nvSpPr>
        <p:spPr>
          <a:xfrm>
            <a:off x="2895600" y="2971800"/>
            <a:ext cx="5334000" cy="239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D0A48A-98C0-42A3-9C7A-4A5D5A4F48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762" y="1828800"/>
            <a:ext cx="6992156" cy="45573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The Member Portal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5703" y="914400"/>
            <a:ext cx="7319749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Your “gateway” to the tools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D1E06D-B63F-4EB8-B921-567573630CC5}"/>
              </a:ext>
            </a:extLst>
          </p:cNvPr>
          <p:cNvSpPr/>
          <p:nvPr/>
        </p:nvSpPr>
        <p:spPr>
          <a:xfrm>
            <a:off x="7551878" y="2819400"/>
            <a:ext cx="629866" cy="32987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-color-LionLogo_thum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5603987"/>
            <a:ext cx="914400" cy="865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1" y="36576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The Future of Reporting is Here</a:t>
            </a:r>
          </a:p>
          <a:p>
            <a:pPr algn="ctr"/>
            <a:r>
              <a:rPr lang="en-US" sz="5400" b="1" dirty="0"/>
              <a:t>MyLCI &amp; MyLion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pic>
        <p:nvPicPr>
          <p:cNvPr id="8" name="Picture 7" descr="2-color-LionLogo_thum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5634113"/>
            <a:ext cx="914400" cy="865632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47C64400-0EE5-4EB2-93A3-776F53159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728" y="588573"/>
            <a:ext cx="2062544" cy="31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7C9874-C4E2-4326-850E-FD26C44B7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762" y="1828800"/>
            <a:ext cx="6992156" cy="45573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Getting To MyLCI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5703" y="914400"/>
            <a:ext cx="7319749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Membership Reporting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4F3147-63B4-490C-BEB2-46D33F124D7C}"/>
              </a:ext>
            </a:extLst>
          </p:cNvPr>
          <p:cNvSpPr/>
          <p:nvPr/>
        </p:nvSpPr>
        <p:spPr>
          <a:xfrm>
            <a:off x="3048000" y="2438400"/>
            <a:ext cx="675861" cy="6394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Using MyLCI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95500" y="5410200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(Non-Officer Message)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999C6-2880-4B07-A816-4BBC11660F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43" y="1371600"/>
            <a:ext cx="799846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Using MyLCI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2340" y="903160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(Officer Home Page)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4429C-001F-463B-B547-3A68F31401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392" y="1605354"/>
            <a:ext cx="5294958" cy="4643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15FF2E-CC38-4B37-B81A-E31244737BCB}"/>
              </a:ext>
            </a:extLst>
          </p:cNvPr>
          <p:cNvSpPr/>
          <p:nvPr/>
        </p:nvSpPr>
        <p:spPr>
          <a:xfrm rot="19525668">
            <a:off x="2945049" y="2967335"/>
            <a:ext cx="3253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Quick Tour</a:t>
            </a:r>
          </a:p>
        </p:txBody>
      </p:sp>
    </p:spTree>
    <p:extLst>
      <p:ext uri="{BB962C8B-B14F-4D97-AF65-F5344CB8AC3E}">
        <p14:creationId xmlns:p14="http://schemas.microsoft.com/office/powerpoint/2010/main" val="31132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Using MyLCI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2340" y="903160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(Upper Left)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4429C-001F-463B-B547-3A68F31401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471" y="1755852"/>
            <a:ext cx="6375058" cy="395724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C9ED447-B2EE-4D20-A466-3AAEC730CD53}"/>
              </a:ext>
            </a:extLst>
          </p:cNvPr>
          <p:cNvSpPr/>
          <p:nvPr/>
        </p:nvSpPr>
        <p:spPr>
          <a:xfrm>
            <a:off x="1143000" y="1524000"/>
            <a:ext cx="4343400" cy="15563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B3829C-76C3-453E-ADBE-35E8B3AB1B8E}"/>
              </a:ext>
            </a:extLst>
          </p:cNvPr>
          <p:cNvSpPr/>
          <p:nvPr/>
        </p:nvSpPr>
        <p:spPr>
          <a:xfrm rot="9315259">
            <a:off x="4945801" y="1273910"/>
            <a:ext cx="2114350" cy="77528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8F1D7F-9304-4EF7-B894-87BCBAE9EA19}"/>
              </a:ext>
            </a:extLst>
          </p:cNvPr>
          <p:cNvSpPr/>
          <p:nvPr/>
        </p:nvSpPr>
        <p:spPr>
          <a:xfrm>
            <a:off x="914400" y="3728537"/>
            <a:ext cx="7086600" cy="15563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CA8A947-E49B-4F1C-A9FD-9D3F8F4452C6}"/>
              </a:ext>
            </a:extLst>
          </p:cNvPr>
          <p:cNvSpPr/>
          <p:nvPr/>
        </p:nvSpPr>
        <p:spPr>
          <a:xfrm rot="9315259">
            <a:off x="4259962" y="3791988"/>
            <a:ext cx="2114350" cy="42923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Using MyLCI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2340" y="903160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(Upper Right)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DF08B-F862-4C8F-9523-66240BA2A5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2057400"/>
            <a:ext cx="5906140" cy="40994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B203A80-17A7-4401-BFA9-6B5FA2D818C2}"/>
              </a:ext>
            </a:extLst>
          </p:cNvPr>
          <p:cNvSpPr/>
          <p:nvPr/>
        </p:nvSpPr>
        <p:spPr>
          <a:xfrm>
            <a:off x="3505200" y="2274760"/>
            <a:ext cx="2743200" cy="8983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FC5A5D6-AB0B-4DD7-B650-79CAB1A60AAF}"/>
              </a:ext>
            </a:extLst>
          </p:cNvPr>
          <p:cNvSpPr/>
          <p:nvPr/>
        </p:nvSpPr>
        <p:spPr>
          <a:xfrm rot="9315259">
            <a:off x="5877531" y="2262914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Using MyLCI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2340" y="903160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(Upper Right)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4A01B-90E8-4BCB-9568-B331BA02A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911" y="1981200"/>
            <a:ext cx="6858177" cy="34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Using MyLCI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2340" y="903160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(Upper Right)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DF08B-F862-4C8F-9523-66240BA2A5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855366"/>
            <a:ext cx="5906140" cy="40994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B203A80-17A7-4401-BFA9-6B5FA2D818C2}"/>
              </a:ext>
            </a:extLst>
          </p:cNvPr>
          <p:cNvSpPr/>
          <p:nvPr/>
        </p:nvSpPr>
        <p:spPr>
          <a:xfrm>
            <a:off x="3048000" y="2762639"/>
            <a:ext cx="2743200" cy="8983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CD59026-7F5F-4F2F-8FAF-9F65104D857E}"/>
              </a:ext>
            </a:extLst>
          </p:cNvPr>
          <p:cNvSpPr/>
          <p:nvPr/>
        </p:nvSpPr>
        <p:spPr>
          <a:xfrm rot="9315259">
            <a:off x="5043144" y="2812320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4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Using MyLCI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2340" y="903160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(Upper Right)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B3804-5DA2-4EB6-AFE3-10B4C6C2C1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548" y="1609453"/>
            <a:ext cx="3429000" cy="503126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B203A80-17A7-4401-BFA9-6B5FA2D818C2}"/>
              </a:ext>
            </a:extLst>
          </p:cNvPr>
          <p:cNvSpPr/>
          <p:nvPr/>
        </p:nvSpPr>
        <p:spPr>
          <a:xfrm>
            <a:off x="2557648" y="3048000"/>
            <a:ext cx="10668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C4052-23E4-4A9C-AACB-E50B2EE61F30}"/>
              </a:ext>
            </a:extLst>
          </p:cNvPr>
          <p:cNvSpPr txBox="1"/>
          <p:nvPr/>
        </p:nvSpPr>
        <p:spPr>
          <a:xfrm rot="20917380">
            <a:off x="4762560" y="3340256"/>
            <a:ext cx="4182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YOUR HOMEWORK!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Explore the “Support” ribbon</a:t>
            </a:r>
          </a:p>
        </p:txBody>
      </p:sp>
    </p:spTree>
    <p:extLst>
      <p:ext uri="{BB962C8B-B14F-4D97-AF65-F5344CB8AC3E}">
        <p14:creationId xmlns:p14="http://schemas.microsoft.com/office/powerpoint/2010/main" val="5123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Using MyLCI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2340" y="903160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(Training Area)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F4640-7553-4C0B-8978-363D8579F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792" y="1752600"/>
            <a:ext cx="6992416" cy="434663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B203A80-17A7-4401-BFA9-6B5FA2D818C2}"/>
              </a:ext>
            </a:extLst>
          </p:cNvPr>
          <p:cNvSpPr/>
          <p:nvPr/>
        </p:nvSpPr>
        <p:spPr>
          <a:xfrm>
            <a:off x="1524000" y="2209800"/>
            <a:ext cx="2286000" cy="4353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88F897-E309-43B1-B53A-20E419AD2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32" y="1752600"/>
            <a:ext cx="6992156" cy="45573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Getting To MyLion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5703" y="914400"/>
            <a:ext cx="7319749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</a:rPr>
              <a:t>Web-based</a:t>
            </a:r>
            <a:r>
              <a:rPr lang="en-US" sz="4000" dirty="0">
                <a:solidFill>
                  <a:srgbClr val="FF0000"/>
                </a:solidFill>
              </a:rPr>
              <a:t> Activity Reporting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4F3147-63B4-490C-BEB2-46D33F124D7C}"/>
              </a:ext>
            </a:extLst>
          </p:cNvPr>
          <p:cNvSpPr/>
          <p:nvPr/>
        </p:nvSpPr>
        <p:spPr>
          <a:xfrm>
            <a:off x="2133600" y="2330717"/>
            <a:ext cx="609600" cy="6394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381446"/>
            <a:ext cx="7696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What we will cover today</a:t>
            </a:r>
          </a:p>
          <a:p>
            <a:endParaRPr lang="en-US" sz="40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How we got to where we are today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Registering for Access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The basics of MyLCI – (Membership)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The basics of MyLion – (Activities)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Questions &amp;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pic>
        <p:nvPicPr>
          <p:cNvPr id="7" name="Picture 6" descr="2-color-LionLogo_thum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5634113"/>
            <a:ext cx="91440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70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CCF8DC-9266-4A1E-9303-BBDDAF0D3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0" t="10000" r="9854" b="1965"/>
          <a:stretch/>
        </p:blipFill>
        <p:spPr>
          <a:xfrm>
            <a:off x="1608901" y="1534473"/>
            <a:ext cx="5926198" cy="494252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Using MyLion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2340" y="903160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(Home Page)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2F650-0642-4763-B7A0-39A9736723B7}"/>
              </a:ext>
            </a:extLst>
          </p:cNvPr>
          <p:cNvSpPr/>
          <p:nvPr/>
        </p:nvSpPr>
        <p:spPr>
          <a:xfrm rot="20447046">
            <a:off x="3439425" y="3830933"/>
            <a:ext cx="51952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Any “registered” Lion can work in MyLion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267A78-7D42-489C-AE8D-91DB4E90C136}"/>
              </a:ext>
            </a:extLst>
          </p:cNvPr>
          <p:cNvSpPr/>
          <p:nvPr/>
        </p:nvSpPr>
        <p:spPr>
          <a:xfrm>
            <a:off x="4402350" y="1758702"/>
            <a:ext cx="703050" cy="295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2F16C2-5FAE-440F-AE8E-1C9575C48835}"/>
              </a:ext>
            </a:extLst>
          </p:cNvPr>
          <p:cNvSpPr/>
          <p:nvPr/>
        </p:nvSpPr>
        <p:spPr>
          <a:xfrm>
            <a:off x="1748607" y="1724862"/>
            <a:ext cx="847465" cy="283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C3FC6B-673B-46D0-8C5B-55B48CD71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0" t="12222" r="10708" b="5556"/>
          <a:stretch/>
        </p:blipFill>
        <p:spPr>
          <a:xfrm>
            <a:off x="1184189" y="1165102"/>
            <a:ext cx="6775622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267A78-7D42-489C-AE8D-91DB4E90C136}"/>
              </a:ext>
            </a:extLst>
          </p:cNvPr>
          <p:cNvSpPr/>
          <p:nvPr/>
        </p:nvSpPr>
        <p:spPr>
          <a:xfrm>
            <a:off x="4419600" y="1280197"/>
            <a:ext cx="703050" cy="295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3E827-A8FB-4D75-94D6-7AD7E4CE436D}"/>
              </a:ext>
            </a:extLst>
          </p:cNvPr>
          <p:cNvSpPr/>
          <p:nvPr/>
        </p:nvSpPr>
        <p:spPr>
          <a:xfrm rot="19998943">
            <a:off x="3573267" y="4286558"/>
            <a:ext cx="3253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Quick Tour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58A418-9D14-444B-8035-C7E34DF03954}"/>
              </a:ext>
            </a:extLst>
          </p:cNvPr>
          <p:cNvSpPr/>
          <p:nvPr/>
        </p:nvSpPr>
        <p:spPr>
          <a:xfrm>
            <a:off x="1067266" y="4841509"/>
            <a:ext cx="1874885" cy="4783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8FD189-81F1-47E5-A851-205EDF168D81}"/>
              </a:ext>
            </a:extLst>
          </p:cNvPr>
          <p:cNvSpPr/>
          <p:nvPr/>
        </p:nvSpPr>
        <p:spPr>
          <a:xfrm>
            <a:off x="761823" y="1625589"/>
            <a:ext cx="4683212" cy="18034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923B73-7C30-43DC-AF2C-DC0C1D0569C0}"/>
              </a:ext>
            </a:extLst>
          </p:cNvPr>
          <p:cNvSpPr/>
          <p:nvPr/>
        </p:nvSpPr>
        <p:spPr>
          <a:xfrm>
            <a:off x="1067265" y="3478995"/>
            <a:ext cx="1874885" cy="4783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B9CC69-5ECA-4EAB-85C5-A551B29EB307}"/>
              </a:ext>
            </a:extLst>
          </p:cNvPr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MyLion</a:t>
            </a:r>
          </a:p>
        </p:txBody>
      </p:sp>
    </p:spTree>
    <p:extLst>
      <p:ext uri="{BB962C8B-B14F-4D97-AF65-F5344CB8AC3E}">
        <p14:creationId xmlns:p14="http://schemas.microsoft.com/office/powerpoint/2010/main" val="22106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/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Using MyLion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899847"/>
            <a:ext cx="71628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(What Can A User Do in MyLion?)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D9C920-4BC0-463A-976E-4669F64F8F6D}"/>
              </a:ext>
            </a:extLst>
          </p:cNvPr>
          <p:cNvSpPr txBox="1">
            <a:spLocks/>
          </p:cNvSpPr>
          <p:nvPr/>
        </p:nvSpPr>
        <p:spPr>
          <a:xfrm>
            <a:off x="228600" y="1702587"/>
            <a:ext cx="8686799" cy="4774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PLAN a FUTURE Activity (any Lion can do it)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List details you know in advance (description, date, time, location,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Pre-populate some info that you will need for reporting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Set up recurring activities for the entire year (use the copy feature)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Send invites to Lions to notify them of the activity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REPORT a COMPLETED Activity (only certain officers can REPORT an Activity)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Review Activities </a:t>
            </a:r>
            <a:r>
              <a:rPr lang="en-US" sz="3600" u="sng" dirty="0"/>
              <a:t>that have been REPORTED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Look at METRICS for </a:t>
            </a:r>
            <a:r>
              <a:rPr lang="en-US" sz="3600" u="sng" dirty="0"/>
              <a:t>REPORTED</a:t>
            </a:r>
            <a:r>
              <a:rPr lang="en-US" sz="3600" dirty="0"/>
              <a:t>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66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FAABC-361A-4905-B7C2-D20CF5942E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0" t="12222" r="10708" b="5556"/>
          <a:stretch/>
        </p:blipFill>
        <p:spPr>
          <a:xfrm>
            <a:off x="966476" y="810703"/>
            <a:ext cx="7211047" cy="5676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2340" y="146609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(PLANNING)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267A78-7D42-489C-AE8D-91DB4E90C136}"/>
              </a:ext>
            </a:extLst>
          </p:cNvPr>
          <p:cNvSpPr/>
          <p:nvPr/>
        </p:nvSpPr>
        <p:spPr>
          <a:xfrm>
            <a:off x="5943601" y="914400"/>
            <a:ext cx="118174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3E827-A8FB-4D75-94D6-7AD7E4CE436D}"/>
              </a:ext>
            </a:extLst>
          </p:cNvPr>
          <p:cNvSpPr/>
          <p:nvPr/>
        </p:nvSpPr>
        <p:spPr>
          <a:xfrm rot="20205980">
            <a:off x="3654247" y="3767152"/>
            <a:ext cx="32624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PLANNING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FUTURE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0241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2340" y="146609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(PLANNING)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D8BE4-0650-4314-AB00-6F51BD2E8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066800"/>
            <a:ext cx="2553619" cy="1941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16AB2-6531-45D4-A223-1668EC026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517" y="1088233"/>
            <a:ext cx="2606842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1AC3AD-FEB7-41F9-B713-432028AFC7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329" y="1066800"/>
            <a:ext cx="2553619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683E8C-7A23-4295-B5D7-CE27B6257B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657600"/>
            <a:ext cx="2597727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37313C-9B07-444B-B80D-1914319FFD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0130" y="3643745"/>
            <a:ext cx="2477419" cy="1865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35D145-53C2-4F41-9C45-5C20706B37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4329" y="3643745"/>
            <a:ext cx="2396272" cy="17741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E9D853-9F5E-486A-9370-CA47E2CEE9C4}"/>
              </a:ext>
            </a:extLst>
          </p:cNvPr>
          <p:cNvSpPr txBox="1"/>
          <p:nvPr/>
        </p:nvSpPr>
        <p:spPr>
          <a:xfrm>
            <a:off x="1102425" y="2249361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9B2131-104A-4332-9BE4-E619A150FE00}"/>
              </a:ext>
            </a:extLst>
          </p:cNvPr>
          <p:cNvSpPr txBox="1"/>
          <p:nvPr/>
        </p:nvSpPr>
        <p:spPr>
          <a:xfrm>
            <a:off x="6982675" y="4778951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D8B24B-0FC1-4FE9-A358-04FC8553424A}"/>
              </a:ext>
            </a:extLst>
          </p:cNvPr>
          <p:cNvSpPr txBox="1"/>
          <p:nvPr/>
        </p:nvSpPr>
        <p:spPr>
          <a:xfrm>
            <a:off x="4156645" y="4846437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BC879C-2378-4535-A165-451B9DA490E3}"/>
              </a:ext>
            </a:extLst>
          </p:cNvPr>
          <p:cNvSpPr txBox="1"/>
          <p:nvPr/>
        </p:nvSpPr>
        <p:spPr>
          <a:xfrm>
            <a:off x="1485405" y="4964852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88AA01-41BB-409D-9B1B-07FEA65749E9}"/>
              </a:ext>
            </a:extLst>
          </p:cNvPr>
          <p:cNvSpPr txBox="1"/>
          <p:nvPr/>
        </p:nvSpPr>
        <p:spPr>
          <a:xfrm>
            <a:off x="6898575" y="224489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5CEFC1-479B-44CF-985D-BDD2DAEA0925}"/>
              </a:ext>
            </a:extLst>
          </p:cNvPr>
          <p:cNvSpPr txBox="1"/>
          <p:nvPr/>
        </p:nvSpPr>
        <p:spPr>
          <a:xfrm>
            <a:off x="3810777" y="229092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63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FF7EF7-C8E9-4E9A-A4FD-1C6480AE2B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0" t="12222" r="10708" b="5556"/>
          <a:stretch/>
        </p:blipFill>
        <p:spPr>
          <a:xfrm>
            <a:off x="966476" y="810703"/>
            <a:ext cx="7211047" cy="5676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B54159-DCFB-463B-844F-B6AA26C2F7C0}"/>
              </a:ext>
            </a:extLst>
          </p:cNvPr>
          <p:cNvSpPr txBox="1">
            <a:spLocks/>
          </p:cNvSpPr>
          <p:nvPr/>
        </p:nvSpPr>
        <p:spPr>
          <a:xfrm>
            <a:off x="2172340" y="146609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(REPORTING)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1557B7-99D3-417A-BDEB-C94C66134D28}"/>
              </a:ext>
            </a:extLst>
          </p:cNvPr>
          <p:cNvSpPr/>
          <p:nvPr/>
        </p:nvSpPr>
        <p:spPr>
          <a:xfrm rot="20205980">
            <a:off x="3257667" y="3767152"/>
            <a:ext cx="40555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REPORTING a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COMPLETED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Activity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267A78-7D42-489C-AE8D-91DB4E90C136}"/>
              </a:ext>
            </a:extLst>
          </p:cNvPr>
          <p:cNvSpPr/>
          <p:nvPr/>
        </p:nvSpPr>
        <p:spPr>
          <a:xfrm>
            <a:off x="5029200" y="911699"/>
            <a:ext cx="1143000" cy="3580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6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2D312-CB2E-4A02-9924-240C45359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100" y="246531"/>
            <a:ext cx="4483102" cy="584946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39CDCB8-9CD4-436E-AB80-7BBD520273D6}"/>
              </a:ext>
            </a:extLst>
          </p:cNvPr>
          <p:cNvSpPr/>
          <p:nvPr/>
        </p:nvSpPr>
        <p:spPr>
          <a:xfrm>
            <a:off x="2438400" y="478301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655CB-4CD5-4EC1-A196-E61359817343}"/>
              </a:ext>
            </a:extLst>
          </p:cNvPr>
          <p:cNvSpPr txBox="1"/>
          <p:nvPr/>
        </p:nvSpPr>
        <p:spPr>
          <a:xfrm>
            <a:off x="762000" y="3810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Activity Name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4305FB3-BCFC-4E8F-90CA-ADFCA8A275F4}"/>
              </a:ext>
            </a:extLst>
          </p:cNvPr>
          <p:cNvSpPr/>
          <p:nvPr/>
        </p:nvSpPr>
        <p:spPr>
          <a:xfrm>
            <a:off x="2324100" y="2589357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A9EC3-029A-43BF-944C-6983196CDF57}"/>
              </a:ext>
            </a:extLst>
          </p:cNvPr>
          <p:cNvSpPr txBox="1"/>
          <p:nvPr/>
        </p:nvSpPr>
        <p:spPr>
          <a:xfrm>
            <a:off x="774700" y="247971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Date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40A076-3A22-401B-941A-4591BBB35A62}"/>
              </a:ext>
            </a:extLst>
          </p:cNvPr>
          <p:cNvSpPr/>
          <p:nvPr/>
        </p:nvSpPr>
        <p:spPr>
          <a:xfrm>
            <a:off x="2330450" y="2915260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99B38-D78D-4857-BEBA-9E21B728AF80}"/>
              </a:ext>
            </a:extLst>
          </p:cNvPr>
          <p:cNvSpPr txBox="1"/>
          <p:nvPr/>
        </p:nvSpPr>
        <p:spPr>
          <a:xfrm>
            <a:off x="768350" y="283157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Activity Type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2CEF62D-DFD0-4FF1-9C59-D458769612EB}"/>
              </a:ext>
            </a:extLst>
          </p:cNvPr>
          <p:cNvSpPr/>
          <p:nvPr/>
        </p:nvSpPr>
        <p:spPr>
          <a:xfrm>
            <a:off x="2324100" y="3283466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70A5B-FECF-4137-A7FF-D6A063EEDD94}"/>
              </a:ext>
            </a:extLst>
          </p:cNvPr>
          <p:cNvSpPr txBox="1"/>
          <p:nvPr/>
        </p:nvSpPr>
        <p:spPr>
          <a:xfrm>
            <a:off x="762000" y="317858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Cause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270BAA9-D5EB-4896-BA3B-A665574E8ED3}"/>
              </a:ext>
            </a:extLst>
          </p:cNvPr>
          <p:cNvSpPr/>
          <p:nvPr/>
        </p:nvSpPr>
        <p:spPr>
          <a:xfrm>
            <a:off x="2324100" y="3575566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9C6171-72F0-4F5A-A513-A91C8CF757CB}"/>
              </a:ext>
            </a:extLst>
          </p:cNvPr>
          <p:cNvSpPr txBox="1"/>
          <p:nvPr/>
        </p:nvSpPr>
        <p:spPr>
          <a:xfrm>
            <a:off x="768350" y="348338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Project Type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0AADE27-CAFD-4761-9091-CEC1F3A10B87}"/>
              </a:ext>
            </a:extLst>
          </p:cNvPr>
          <p:cNvSpPr/>
          <p:nvPr/>
        </p:nvSpPr>
        <p:spPr>
          <a:xfrm>
            <a:off x="1725876" y="4745501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3F6E5D-0D2A-4FBC-BE06-C301C06277B0}"/>
              </a:ext>
            </a:extLst>
          </p:cNvPr>
          <p:cNvSpPr txBox="1"/>
          <p:nvPr/>
        </p:nvSpPr>
        <p:spPr>
          <a:xfrm>
            <a:off x="49476" y="46482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Description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CCE73AD-7EDD-40EA-A6D1-FA66B6D7ED72}"/>
              </a:ext>
            </a:extLst>
          </p:cNvPr>
          <p:cNvSpPr/>
          <p:nvPr/>
        </p:nvSpPr>
        <p:spPr>
          <a:xfrm>
            <a:off x="1707488" y="5445321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DF2902-E777-47F4-990E-9E88040CEE69}"/>
              </a:ext>
            </a:extLst>
          </p:cNvPr>
          <p:cNvSpPr txBox="1"/>
          <p:nvPr/>
        </p:nvSpPr>
        <p:spPr>
          <a:xfrm>
            <a:off x="31088" y="534802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Photos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3C0729-2110-433A-9848-C4DD748154B6}"/>
              </a:ext>
            </a:extLst>
          </p:cNvPr>
          <p:cNvSpPr txBox="1"/>
          <p:nvPr/>
        </p:nvSpPr>
        <p:spPr>
          <a:xfrm rot="20398970">
            <a:off x="6348862" y="5532685"/>
            <a:ext cx="206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SAVE vs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BAAD5-7869-440A-B2FE-2A07756092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770" y="6205647"/>
            <a:ext cx="4750461" cy="3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6D6FF0-0ACD-4F3A-B382-4DB55259D9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0" t="12222" r="10708" b="5556"/>
          <a:stretch/>
        </p:blipFill>
        <p:spPr>
          <a:xfrm>
            <a:off x="966476" y="810703"/>
            <a:ext cx="7211047" cy="5676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586B4B-B06E-4D47-AECE-771127A288CF}"/>
              </a:ext>
            </a:extLst>
          </p:cNvPr>
          <p:cNvSpPr txBox="1">
            <a:spLocks/>
          </p:cNvSpPr>
          <p:nvPr/>
        </p:nvSpPr>
        <p:spPr>
          <a:xfrm>
            <a:off x="2172340" y="146609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(ACTIVITIES)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267A78-7D42-489C-AE8D-91DB4E90C136}"/>
              </a:ext>
            </a:extLst>
          </p:cNvPr>
          <p:cNvSpPr/>
          <p:nvPr/>
        </p:nvSpPr>
        <p:spPr>
          <a:xfrm>
            <a:off x="6869647" y="914400"/>
            <a:ext cx="1049923" cy="3014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3E827-A8FB-4D75-94D6-7AD7E4CE436D}"/>
              </a:ext>
            </a:extLst>
          </p:cNvPr>
          <p:cNvSpPr/>
          <p:nvPr/>
        </p:nvSpPr>
        <p:spPr>
          <a:xfrm rot="20205980">
            <a:off x="3838999" y="4037209"/>
            <a:ext cx="3273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11058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4F607-1A02-43D1-BCCC-A8F1B9C3F7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122" y="990600"/>
            <a:ext cx="7627436" cy="5486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7103556" y="1025393"/>
            <a:ext cx="1066800" cy="2887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481E10-1D2D-44E4-9F79-4E94D2C2FDB1}"/>
              </a:ext>
            </a:extLst>
          </p:cNvPr>
          <p:cNvSpPr/>
          <p:nvPr/>
        </p:nvSpPr>
        <p:spPr>
          <a:xfrm>
            <a:off x="486236" y="1725568"/>
            <a:ext cx="1752600" cy="47514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39CDCB8-9CD4-436E-AB80-7BBD520273D6}"/>
              </a:ext>
            </a:extLst>
          </p:cNvPr>
          <p:cNvSpPr/>
          <p:nvPr/>
        </p:nvSpPr>
        <p:spPr>
          <a:xfrm rot="9315259">
            <a:off x="6410931" y="2643913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246658-04C3-4432-89F9-20E4674A8D6A}"/>
              </a:ext>
            </a:extLst>
          </p:cNvPr>
          <p:cNvSpPr txBox="1">
            <a:spLocks/>
          </p:cNvSpPr>
          <p:nvPr/>
        </p:nvSpPr>
        <p:spPr>
          <a:xfrm>
            <a:off x="2172340" y="146609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(ACTIVITIES)</a:t>
            </a:r>
          </a:p>
        </p:txBody>
      </p:sp>
    </p:spTree>
    <p:extLst>
      <p:ext uri="{BB962C8B-B14F-4D97-AF65-F5344CB8AC3E}">
        <p14:creationId xmlns:p14="http://schemas.microsoft.com/office/powerpoint/2010/main" val="10062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B8584C-1CB2-4566-A5BD-9F426183F6B3}"/>
              </a:ext>
            </a:extLst>
          </p:cNvPr>
          <p:cNvSpPr txBox="1">
            <a:spLocks/>
          </p:cNvSpPr>
          <p:nvPr/>
        </p:nvSpPr>
        <p:spPr>
          <a:xfrm>
            <a:off x="2172340" y="146609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(ACTIVITIES)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9B86F-B079-4916-BC72-239F1AC3B2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002475"/>
            <a:ext cx="3901759" cy="510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80886-8063-4F0A-8956-70E8DA146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879" y="1037110"/>
            <a:ext cx="4145121" cy="50905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4343400" y="2667000"/>
            <a:ext cx="3352800" cy="12031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 with medium confidence">
            <a:extLst>
              <a:ext uri="{FF2B5EF4-FFF2-40B4-BE49-F238E27FC236}">
                <a16:creationId xmlns:a16="http://schemas.microsoft.com/office/drawing/2014/main" id="{630616FC-69D6-404C-8367-620A1D816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1000" y="3200400"/>
            <a:ext cx="4381500" cy="2924175"/>
          </a:xfrm>
          <a:prstGeom prst="rect">
            <a:avLst/>
          </a:prstGeom>
        </p:spPr>
      </p:pic>
      <p:pic>
        <p:nvPicPr>
          <p:cNvPr id="4" name="Picture 3" descr="A picture containing text, person, person, suit&#10;&#10;Description automatically generated">
            <a:extLst>
              <a:ext uri="{FF2B5EF4-FFF2-40B4-BE49-F238E27FC236}">
                <a16:creationId xmlns:a16="http://schemas.microsoft.com/office/drawing/2014/main" id="{79420D5E-F743-42B3-B4BD-4AAEDBB8E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5750" y="733425"/>
            <a:ext cx="4286250" cy="2924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9F485-1E66-42C8-A740-3198DA04AA1F}"/>
              </a:ext>
            </a:extLst>
          </p:cNvPr>
          <p:cNvSpPr txBox="1"/>
          <p:nvPr/>
        </p:nvSpPr>
        <p:spPr>
          <a:xfrm>
            <a:off x="4392183" y="838200"/>
            <a:ext cx="4286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NO LIVE DEMONSTRATION TODAY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A3847-AF74-4AEE-9276-211E45DA466A}"/>
              </a:ext>
            </a:extLst>
          </p:cNvPr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6166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E97656-6252-499E-A6F9-53F26DF1C0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79" t="10000" r="17542"/>
          <a:stretch/>
        </p:blipFill>
        <p:spPr>
          <a:xfrm>
            <a:off x="1549731" y="810703"/>
            <a:ext cx="5722526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1262143" y="1828800"/>
            <a:ext cx="1219200" cy="4411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B8584C-1CB2-4566-A5BD-9F426183F6B3}"/>
              </a:ext>
            </a:extLst>
          </p:cNvPr>
          <p:cNvSpPr txBox="1">
            <a:spLocks/>
          </p:cNvSpPr>
          <p:nvPr/>
        </p:nvSpPr>
        <p:spPr>
          <a:xfrm>
            <a:off x="2172340" y="146609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(ACTIVITIES)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22CC23-E7F4-4928-BF9E-61ABFD77D32D}"/>
              </a:ext>
            </a:extLst>
          </p:cNvPr>
          <p:cNvSpPr/>
          <p:nvPr/>
        </p:nvSpPr>
        <p:spPr>
          <a:xfrm>
            <a:off x="5426246" y="6290933"/>
            <a:ext cx="2133599" cy="4411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75C58A-878E-45FB-A62E-E8F72AB5E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32" y="1066800"/>
            <a:ext cx="8146535" cy="3813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B8584C-1CB2-4566-A5BD-9F426183F6B3}"/>
              </a:ext>
            </a:extLst>
          </p:cNvPr>
          <p:cNvSpPr txBox="1">
            <a:spLocks/>
          </p:cNvSpPr>
          <p:nvPr/>
        </p:nvSpPr>
        <p:spPr>
          <a:xfrm>
            <a:off x="2172340" y="146609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(ACTIVITIES)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22CC23-E7F4-4928-BF9E-61ABFD77D32D}"/>
              </a:ext>
            </a:extLst>
          </p:cNvPr>
          <p:cNvSpPr/>
          <p:nvPr/>
        </p:nvSpPr>
        <p:spPr>
          <a:xfrm>
            <a:off x="2057400" y="1905000"/>
            <a:ext cx="48006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F0D30-6C0B-47D3-9077-2FD426908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0" t="12222" r="10708" b="5556"/>
          <a:stretch/>
        </p:blipFill>
        <p:spPr>
          <a:xfrm>
            <a:off x="966476" y="817042"/>
            <a:ext cx="7211047" cy="5676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A97BB-B2CD-42AA-923E-458956A49E0D}"/>
              </a:ext>
            </a:extLst>
          </p:cNvPr>
          <p:cNvSpPr txBox="1">
            <a:spLocks/>
          </p:cNvSpPr>
          <p:nvPr/>
        </p:nvSpPr>
        <p:spPr>
          <a:xfrm>
            <a:off x="2095500" y="104608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(METRICS)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7391400" y="914400"/>
            <a:ext cx="10668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8ABB24-B1FF-4DCB-896A-DE79D3890B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768702"/>
            <a:ext cx="8001000" cy="5860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A97BB-B2CD-42AA-923E-458956A49E0D}"/>
              </a:ext>
            </a:extLst>
          </p:cNvPr>
          <p:cNvSpPr txBox="1">
            <a:spLocks/>
          </p:cNvSpPr>
          <p:nvPr/>
        </p:nvSpPr>
        <p:spPr>
          <a:xfrm>
            <a:off x="2095500" y="104608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(METRICS)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457200" y="1600200"/>
            <a:ext cx="8153400" cy="29106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36362E-BD03-42A1-ADA4-C3FC5C642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768702"/>
            <a:ext cx="8001000" cy="5860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A97BB-B2CD-42AA-923E-458956A49E0D}"/>
              </a:ext>
            </a:extLst>
          </p:cNvPr>
          <p:cNvSpPr txBox="1">
            <a:spLocks/>
          </p:cNvSpPr>
          <p:nvPr/>
        </p:nvSpPr>
        <p:spPr>
          <a:xfrm>
            <a:off x="2095500" y="104608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(METRICS)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533400" y="1676400"/>
            <a:ext cx="4648200" cy="6246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180C1D-A351-4F06-9264-CEC91C0A0C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768702"/>
            <a:ext cx="8001000" cy="5860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A97BB-B2CD-42AA-923E-458956A49E0D}"/>
              </a:ext>
            </a:extLst>
          </p:cNvPr>
          <p:cNvSpPr txBox="1">
            <a:spLocks/>
          </p:cNvSpPr>
          <p:nvPr/>
        </p:nvSpPr>
        <p:spPr>
          <a:xfrm>
            <a:off x="2095500" y="104608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(METRICS)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3962400" y="1524000"/>
            <a:ext cx="990600" cy="426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FBF7D-370F-45A3-A222-3CD4D96159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768702"/>
            <a:ext cx="7924800" cy="5708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A97BB-B2CD-42AA-923E-458956A49E0D}"/>
              </a:ext>
            </a:extLst>
          </p:cNvPr>
          <p:cNvSpPr txBox="1">
            <a:spLocks/>
          </p:cNvSpPr>
          <p:nvPr/>
        </p:nvSpPr>
        <p:spPr>
          <a:xfrm>
            <a:off x="2095500" y="104608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(METRICS)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4904508" y="1752600"/>
            <a:ext cx="2639291" cy="990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7A7E88-72C9-40EA-85DF-5CFD9558F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768702"/>
            <a:ext cx="7924800" cy="5708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A97BB-B2CD-42AA-923E-458956A49E0D}"/>
              </a:ext>
            </a:extLst>
          </p:cNvPr>
          <p:cNvSpPr txBox="1">
            <a:spLocks/>
          </p:cNvSpPr>
          <p:nvPr/>
        </p:nvSpPr>
        <p:spPr>
          <a:xfrm>
            <a:off x="2095500" y="104608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(METRICS)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632275" y="44958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A97BB-B2CD-42AA-923E-458956A49E0D}"/>
              </a:ext>
            </a:extLst>
          </p:cNvPr>
          <p:cNvSpPr txBox="1">
            <a:spLocks/>
          </p:cNvSpPr>
          <p:nvPr/>
        </p:nvSpPr>
        <p:spPr>
          <a:xfrm>
            <a:off x="2095500" y="104608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(METRICS)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A1748-56D2-41E5-B79F-4DF68B505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066800"/>
            <a:ext cx="7467600" cy="51980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609600" y="914399"/>
            <a:ext cx="1485900" cy="53504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063315-0437-4460-8F3A-CF9D5A3AC0B6}"/>
              </a:ext>
            </a:extLst>
          </p:cNvPr>
          <p:cNvSpPr/>
          <p:nvPr/>
        </p:nvSpPr>
        <p:spPr>
          <a:xfrm>
            <a:off x="6019800" y="5909813"/>
            <a:ext cx="2286000" cy="537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2557B3-1258-4ADF-8D79-1A4135BF0A6B}"/>
              </a:ext>
            </a:extLst>
          </p:cNvPr>
          <p:cNvSpPr/>
          <p:nvPr/>
        </p:nvSpPr>
        <p:spPr>
          <a:xfrm>
            <a:off x="2743200" y="1371600"/>
            <a:ext cx="5562600" cy="537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A97BB-B2CD-42AA-923E-458956A49E0D}"/>
              </a:ext>
            </a:extLst>
          </p:cNvPr>
          <p:cNvSpPr txBox="1">
            <a:spLocks/>
          </p:cNvSpPr>
          <p:nvPr/>
        </p:nvSpPr>
        <p:spPr>
          <a:xfrm>
            <a:off x="2095500" y="104608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(METRICS)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A1748-56D2-41E5-B79F-4DF68B505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066800"/>
            <a:ext cx="7467600" cy="51980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4191000" y="914400"/>
            <a:ext cx="3810000" cy="6640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D66AAD5-BEF8-4057-9F29-811AD1813527}"/>
              </a:ext>
            </a:extLst>
          </p:cNvPr>
          <p:cNvSpPr/>
          <p:nvPr/>
        </p:nvSpPr>
        <p:spPr>
          <a:xfrm rot="10165953">
            <a:off x="2595376" y="1345446"/>
            <a:ext cx="1831968" cy="2193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D9A938B-DFEC-401C-A851-BB13D6BF5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2975" y="795078"/>
            <a:ext cx="7258050" cy="5453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E4B0A1-2A8F-4465-8B91-4F5DE0571492}"/>
              </a:ext>
            </a:extLst>
          </p:cNvPr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459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A97BB-B2CD-42AA-923E-458956A49E0D}"/>
              </a:ext>
            </a:extLst>
          </p:cNvPr>
          <p:cNvSpPr txBox="1">
            <a:spLocks/>
          </p:cNvSpPr>
          <p:nvPr/>
        </p:nvSpPr>
        <p:spPr>
          <a:xfrm>
            <a:off x="2095500" y="104608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(METRICS)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A1748-56D2-41E5-B79F-4DF68B505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066800"/>
            <a:ext cx="7467600" cy="51980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639417" y="5440083"/>
            <a:ext cx="7696200" cy="702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0588BA-3EA1-408B-9F25-74A2CC53D7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768702"/>
            <a:ext cx="8001000" cy="5860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A97BB-B2CD-42AA-923E-458956A49E0D}"/>
              </a:ext>
            </a:extLst>
          </p:cNvPr>
          <p:cNvSpPr txBox="1">
            <a:spLocks/>
          </p:cNvSpPr>
          <p:nvPr/>
        </p:nvSpPr>
        <p:spPr>
          <a:xfrm>
            <a:off x="2095500" y="104608"/>
            <a:ext cx="4953000" cy="664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(METRICS)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3547D-930E-4D98-8BF2-20DC917A9DB5}"/>
              </a:ext>
            </a:extLst>
          </p:cNvPr>
          <p:cNvSpPr/>
          <p:nvPr/>
        </p:nvSpPr>
        <p:spPr>
          <a:xfrm>
            <a:off x="7581900" y="1828800"/>
            <a:ext cx="10668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Using MyLion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56280D-3F83-41F7-9F0C-7D7189D08C67}"/>
              </a:ext>
            </a:extLst>
          </p:cNvPr>
          <p:cNvSpPr/>
          <p:nvPr/>
        </p:nvSpPr>
        <p:spPr>
          <a:xfrm>
            <a:off x="304800" y="914400"/>
            <a:ext cx="8534399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EXPLORE</a:t>
            </a:r>
          </a:p>
          <a:p>
            <a:pPr algn="ctr"/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 ON</a:t>
            </a:r>
          </a:p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YOUR OWN!</a:t>
            </a:r>
          </a:p>
        </p:txBody>
      </p:sp>
    </p:spTree>
    <p:extLst>
      <p:ext uri="{BB962C8B-B14F-4D97-AF65-F5344CB8AC3E}">
        <p14:creationId xmlns:p14="http://schemas.microsoft.com/office/powerpoint/2010/main" val="200035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DF1881-37F4-4961-9D1E-C56AEF5CAD52}"/>
              </a:ext>
            </a:extLst>
          </p:cNvPr>
          <p:cNvSpPr txBox="1">
            <a:spLocks/>
          </p:cNvSpPr>
          <p:nvPr/>
        </p:nvSpPr>
        <p:spPr>
          <a:xfrm>
            <a:off x="686440" y="762000"/>
            <a:ext cx="7924799" cy="2979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lionjim27b2@gmail.com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MyLCI (Membership)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Pick on the “SUPPORT” ribbon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04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CF6BA-BAB8-4A17-BFA3-20B370042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1235207"/>
            <a:ext cx="3429000" cy="50312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A262694-06AC-44A2-94CF-D115087452FF}"/>
              </a:ext>
            </a:extLst>
          </p:cNvPr>
          <p:cNvSpPr/>
          <p:nvPr/>
        </p:nvSpPr>
        <p:spPr>
          <a:xfrm rot="9315259">
            <a:off x="6334732" y="1653313"/>
            <a:ext cx="1042724" cy="27714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DF1881-37F4-4961-9D1E-C56AEF5CAD52}"/>
              </a:ext>
            </a:extLst>
          </p:cNvPr>
          <p:cNvSpPr txBox="1">
            <a:spLocks/>
          </p:cNvSpPr>
          <p:nvPr/>
        </p:nvSpPr>
        <p:spPr>
          <a:xfrm>
            <a:off x="761823" y="1066800"/>
            <a:ext cx="7924799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lionjim27b2@gmail.com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MyLCI (Membership)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Pick on the “SUPPORT” ribbon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MyLion (Activities)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Look on YouTube for videos</a:t>
            </a:r>
          </a:p>
          <a:p>
            <a:pPr algn="l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63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561E5-6B5D-426D-83B1-CE43D5C39C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436" y="1066800"/>
            <a:ext cx="7501128" cy="5257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89566A4-4E23-419A-ACE9-7E6A04A45F03}"/>
              </a:ext>
            </a:extLst>
          </p:cNvPr>
          <p:cNvSpPr/>
          <p:nvPr/>
        </p:nvSpPr>
        <p:spPr>
          <a:xfrm>
            <a:off x="3733800" y="3238500"/>
            <a:ext cx="10668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DF1881-37F4-4961-9D1E-C56AEF5CAD52}"/>
              </a:ext>
            </a:extLst>
          </p:cNvPr>
          <p:cNvSpPr txBox="1">
            <a:spLocks/>
          </p:cNvSpPr>
          <p:nvPr/>
        </p:nvSpPr>
        <p:spPr>
          <a:xfrm>
            <a:off x="686440" y="1235207"/>
            <a:ext cx="7924799" cy="501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lionjim27b2@gmail.com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MyLCI (Membership)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Pick on the “SUPPORT” ribbon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MyLion (Activities)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Look on YouTube for videos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Join the Facebook “MyLion Forum” group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57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29747-D0E5-4B5F-A1F8-F13586A23E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70" y="842597"/>
            <a:ext cx="8649340" cy="4953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C151C-4B5C-4AE4-9A04-F605312245D6}"/>
              </a:ext>
            </a:extLst>
          </p:cNvPr>
          <p:cNvSpPr/>
          <p:nvPr/>
        </p:nvSpPr>
        <p:spPr>
          <a:xfrm rot="20326154">
            <a:off x="4359051" y="1656659"/>
            <a:ext cx="4862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Facebook Group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11CD76-18AE-4395-B16D-C773E982DD19}"/>
              </a:ext>
            </a:extLst>
          </p:cNvPr>
          <p:cNvSpPr/>
          <p:nvPr/>
        </p:nvSpPr>
        <p:spPr>
          <a:xfrm>
            <a:off x="266060" y="3276600"/>
            <a:ext cx="2190938" cy="724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DF1881-37F4-4961-9D1E-C56AEF5CAD52}"/>
              </a:ext>
            </a:extLst>
          </p:cNvPr>
          <p:cNvSpPr txBox="1">
            <a:spLocks/>
          </p:cNvSpPr>
          <p:nvPr/>
        </p:nvSpPr>
        <p:spPr>
          <a:xfrm>
            <a:off x="686440" y="1143000"/>
            <a:ext cx="7924799" cy="501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lionjim27b2@gmail.com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MyLCI (Membership)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Pick on the “SUPPORT” ribbon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MyLion (Activities)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Look on YouTube for videos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Join the Facebook “MyLion Forum” group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A step-by-step instructions booklet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2400" dirty="0"/>
              <a:t>Email me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2400" dirty="0"/>
              <a:t>MyLion Forum “Files” on Facebook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14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12124" y="-73856"/>
            <a:ext cx="731974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How We Got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743200"/>
            <a:ext cx="7924799" cy="2979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US" dirty="0"/>
              <a:t>Written reporting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/>
              <a:t>Early computer reporting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/>
              <a:t>Apps and advanced computer reporting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8966" y="1371600"/>
            <a:ext cx="7319749" cy="1171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LCI has always made an effort to track </a:t>
            </a:r>
            <a:r>
              <a:rPr lang="en-US" sz="4000" u="sng" dirty="0"/>
              <a:t>Membership</a:t>
            </a:r>
            <a:r>
              <a:rPr lang="en-US" sz="4000" dirty="0"/>
              <a:t> and </a:t>
            </a:r>
            <a:r>
              <a:rPr lang="en-US" sz="4000" u="sng" dirty="0"/>
              <a:t>Activities</a:t>
            </a:r>
          </a:p>
        </p:txBody>
      </p:sp>
      <p:pic>
        <p:nvPicPr>
          <p:cNvPr id="9" name="Picture 8" descr="2-color-LionLogo_thum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5634113"/>
            <a:ext cx="91440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DA344E-A905-4CFF-9306-26CCBFD47E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70" y="842597"/>
            <a:ext cx="8649340" cy="4953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11CD76-18AE-4395-B16D-C773E982DD19}"/>
              </a:ext>
            </a:extLst>
          </p:cNvPr>
          <p:cNvSpPr/>
          <p:nvPr/>
        </p:nvSpPr>
        <p:spPr>
          <a:xfrm>
            <a:off x="4953000" y="4003948"/>
            <a:ext cx="609600" cy="3996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2A4A9-8241-4CBF-8056-BFEC3ED80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22" y="1828800"/>
            <a:ext cx="8112689" cy="4191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1FEC39-E619-4CE8-BDCE-249CF4CB57FB}"/>
              </a:ext>
            </a:extLst>
          </p:cNvPr>
          <p:cNvSpPr/>
          <p:nvPr/>
        </p:nvSpPr>
        <p:spPr>
          <a:xfrm>
            <a:off x="228779" y="2514600"/>
            <a:ext cx="8458199" cy="609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BBBE40-5FB6-44CC-A003-B158C1F781D0}"/>
              </a:ext>
            </a:extLst>
          </p:cNvPr>
          <p:cNvSpPr/>
          <p:nvPr/>
        </p:nvSpPr>
        <p:spPr>
          <a:xfrm>
            <a:off x="304800" y="3029354"/>
            <a:ext cx="2971800" cy="3996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123B2C-31DA-4B15-9565-3C85CCB59419}"/>
              </a:ext>
            </a:extLst>
          </p:cNvPr>
          <p:cNvSpPr/>
          <p:nvPr/>
        </p:nvSpPr>
        <p:spPr>
          <a:xfrm>
            <a:off x="263415" y="3673513"/>
            <a:ext cx="8458199" cy="609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6FAFAA-EF05-4D2D-A4E2-4EFF69D58A3D}"/>
              </a:ext>
            </a:extLst>
          </p:cNvPr>
          <p:cNvSpPr/>
          <p:nvPr/>
        </p:nvSpPr>
        <p:spPr>
          <a:xfrm>
            <a:off x="5806854" y="2999210"/>
            <a:ext cx="2971800" cy="3996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61823" y="-136393"/>
            <a:ext cx="777403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DF1881-37F4-4961-9D1E-C56AEF5CAD52}"/>
              </a:ext>
            </a:extLst>
          </p:cNvPr>
          <p:cNvSpPr txBox="1">
            <a:spLocks/>
          </p:cNvSpPr>
          <p:nvPr/>
        </p:nvSpPr>
        <p:spPr>
          <a:xfrm>
            <a:off x="686440" y="1143000"/>
            <a:ext cx="7924799" cy="501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lionjim27b2@gmail.com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MyLCI (Membership)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Pick on the “SUPPORT” ribbon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dirty="0"/>
              <a:t>MyLion (Activities)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Look on YouTube for videos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Join the Facebook “MyLion Forum” group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200" dirty="0"/>
              <a:t>Step-by-step instructions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2400" dirty="0"/>
              <a:t>Email me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2400" dirty="0"/>
              <a:t>MyLion Forum “Files” on Facebook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68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381446"/>
            <a:ext cx="7696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What we will cover today</a:t>
            </a:r>
          </a:p>
          <a:p>
            <a:endParaRPr lang="en-US" sz="40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How we got to where we are today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Registering for Access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The basics of MyLCI – (Membership)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The basics of MyLion – (Activities)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Questions &amp;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pic>
        <p:nvPicPr>
          <p:cNvPr id="7" name="Picture 6" descr="2-color-LionLogo_thum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5634113"/>
            <a:ext cx="91440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8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D9A938B-DFEC-401C-A851-BB13D6BF5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2975" y="795078"/>
            <a:ext cx="7258050" cy="5453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43EAF2-7A4F-4CE9-881F-081CF688055B}"/>
              </a:ext>
            </a:extLst>
          </p:cNvPr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987846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6842" y="0"/>
            <a:ext cx="8305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Use the current emblem!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753" y="1515813"/>
            <a:ext cx="3581400" cy="3390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99677"/>
            <a:ext cx="3581400" cy="3346327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396512" y="1189782"/>
            <a:ext cx="4007576" cy="3966115"/>
          </a:xfrm>
          <a:prstGeom prst="noSmoking">
            <a:avLst>
              <a:gd name="adj" fmla="val 4545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BA0B44-1815-451E-BB52-541C8690F504}"/>
              </a:ext>
            </a:extLst>
          </p:cNvPr>
          <p:cNvSpPr txBox="1">
            <a:spLocks/>
          </p:cNvSpPr>
          <p:nvPr/>
        </p:nvSpPr>
        <p:spPr>
          <a:xfrm>
            <a:off x="1809007" y="5283214"/>
            <a:ext cx="5525986" cy="1024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Can be downloaded from the LCI website,</a:t>
            </a:r>
          </a:p>
          <a:p>
            <a:r>
              <a:rPr lang="en-US" sz="2400" dirty="0"/>
              <a:t>search “Logos and Emblems”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74E7F-673D-4729-AE6C-C33AF961A7DD}"/>
              </a:ext>
            </a:extLst>
          </p:cNvPr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96283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pic>
        <p:nvPicPr>
          <p:cNvPr id="7" name="Picture 6" descr="2-color-LionLogo_thum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5634113"/>
            <a:ext cx="914400" cy="865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3646647"/>
            <a:ext cx="650190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6C3F2687-AEC3-4CEA-B52A-F80F9DFEA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137" y="381000"/>
            <a:ext cx="2371725" cy="36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9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12125" y="140891"/>
            <a:ext cx="7319749" cy="68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/>
              <a:t>Written 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0D2CB8-EAAF-4808-B778-E0F641360C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12" y="1251883"/>
            <a:ext cx="4650288" cy="5029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E15CFF-8F4E-480D-BC2E-20202BA850F5}"/>
              </a:ext>
            </a:extLst>
          </p:cNvPr>
          <p:cNvSpPr txBox="1">
            <a:spLocks/>
          </p:cNvSpPr>
          <p:nvPr/>
        </p:nvSpPr>
        <p:spPr>
          <a:xfrm>
            <a:off x="4038599" y="6281083"/>
            <a:ext cx="106680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Version 2003</a:t>
            </a:r>
            <a:endParaRPr lang="en-US" sz="12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60632-DC58-48FF-9DB7-AF02EAEF4382}"/>
              </a:ext>
            </a:extLst>
          </p:cNvPr>
          <p:cNvSpPr txBox="1"/>
          <p:nvPr/>
        </p:nvSpPr>
        <p:spPr>
          <a:xfrm>
            <a:off x="5257800" y="1447800"/>
            <a:ext cx="34310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u="sng" dirty="0"/>
              <a:t>Monthly</a:t>
            </a:r>
          </a:p>
          <a:p>
            <a:r>
              <a:rPr lang="en-US" sz="4400" u="sng" dirty="0"/>
              <a:t>Membership</a:t>
            </a:r>
          </a:p>
          <a:p>
            <a:r>
              <a:rPr lang="en-US" sz="4400" u="sng" dirty="0"/>
              <a:t>Report</a:t>
            </a:r>
          </a:p>
          <a:p>
            <a:endParaRPr lang="en-US" sz="4400" u="sng" dirty="0"/>
          </a:p>
          <a:p>
            <a:r>
              <a:rPr lang="en-US" sz="4400" u="sng" dirty="0"/>
              <a:t>aka: MMR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95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12125" y="140891"/>
            <a:ext cx="7319749" cy="68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Written Reporting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6477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E15CFF-8F4E-480D-BC2E-20202BA850F5}"/>
              </a:ext>
            </a:extLst>
          </p:cNvPr>
          <p:cNvSpPr txBox="1">
            <a:spLocks/>
          </p:cNvSpPr>
          <p:nvPr/>
        </p:nvSpPr>
        <p:spPr>
          <a:xfrm>
            <a:off x="7188264" y="5791200"/>
            <a:ext cx="1066801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Around 2009</a:t>
            </a:r>
            <a:endParaRPr lang="en-US" sz="1200" u="sng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807ABD7-4EA2-4CEC-AAD0-82E9EE3A7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868615"/>
            <a:ext cx="4419600" cy="57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20161</TotalTime>
  <Words>1179</Words>
  <Application>Microsoft Office PowerPoint</Application>
  <PresentationFormat>On-screen Show (4:3)</PresentationFormat>
  <Paragraphs>357</Paragraphs>
  <Slides>76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Noll</dc:creator>
  <cp:lastModifiedBy>Jim</cp:lastModifiedBy>
  <cp:revision>290</cp:revision>
  <dcterms:created xsi:type="dcterms:W3CDTF">2009-09-27T00:55:40Z</dcterms:created>
  <dcterms:modified xsi:type="dcterms:W3CDTF">2021-05-19T22:56:22Z</dcterms:modified>
</cp:coreProperties>
</file>